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Binggo Wood" charset="1" panose="00000000000000000000"/>
      <p:regular r:id="rId13"/>
    </p:embeddedFont>
    <p:embeddedFont>
      <p:font typeface="Poppins" charset="1" panose="00000500000000000000"/>
      <p:regular r:id="rId14"/>
    </p:embeddedFont>
    <p:embeddedFont>
      <p:font typeface="Poppins Bold" charset="1" panose="00000800000000000000"/>
      <p:regular r:id="rId15"/>
    </p:embeddedFont>
    <p:embeddedFont>
      <p:font typeface="Open Sans Bold" charset="1" panose="020B0806030504020204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svg" Type="http://schemas.openxmlformats.org/officeDocument/2006/relationships/image"/><Relationship Id="rId17" Target="../media/image16.png" Type="http://schemas.openxmlformats.org/officeDocument/2006/relationships/image"/><Relationship Id="rId18" Target="../media/image17.sv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svg" Type="http://schemas.openxmlformats.org/officeDocument/2006/relationships/image"/><Relationship Id="rId21" Target="../media/image20.png" Type="http://schemas.openxmlformats.org/officeDocument/2006/relationships/image"/><Relationship Id="rId22" Target="../media/image21.sv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png" Type="http://schemas.openxmlformats.org/officeDocument/2006/relationships/image"/><Relationship Id="rId11" Target="../media/image19.svg" Type="http://schemas.openxmlformats.org/officeDocument/2006/relationships/image"/><Relationship Id="rId12" Target="../media/image7.png" Type="http://schemas.openxmlformats.org/officeDocument/2006/relationships/image"/><Relationship Id="rId13" Target="../media/image28.png" Type="http://schemas.openxmlformats.org/officeDocument/2006/relationships/image"/><Relationship Id="rId14" Target="../media/image29.svg" Type="http://schemas.openxmlformats.org/officeDocument/2006/relationships/image"/><Relationship Id="rId15" Target="../media/image30.png" Type="http://schemas.openxmlformats.org/officeDocument/2006/relationships/image"/><Relationship Id="rId16" Target="../media/image31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5.png" Type="http://schemas.openxmlformats.org/officeDocument/2006/relationships/image"/><Relationship Id="rId5" Target="../media/image8.png" Type="http://schemas.openxmlformats.org/officeDocument/2006/relationships/image"/><Relationship Id="rId6" Target="../media/image9.svg" Type="http://schemas.openxmlformats.org/officeDocument/2006/relationships/image"/><Relationship Id="rId7" Target="../media/image26.png" Type="http://schemas.openxmlformats.org/officeDocument/2006/relationships/image"/><Relationship Id="rId8" Target="../media/image27.svg" Type="http://schemas.openxmlformats.org/officeDocument/2006/relationships/image"/><Relationship Id="rId9" Target="../media/image5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7.png" Type="http://schemas.openxmlformats.org/officeDocument/2006/relationships/image"/><Relationship Id="rId4" Target="../media/image32.png" Type="http://schemas.openxmlformats.org/officeDocument/2006/relationships/image"/><Relationship Id="rId5" Target="../media/image33.svg" Type="http://schemas.openxmlformats.org/officeDocument/2006/relationships/image"/><Relationship Id="rId6" Target="../media/image34.png" Type="http://schemas.openxmlformats.org/officeDocument/2006/relationships/image"/><Relationship Id="rId7" Target="../media/image35.svg" Type="http://schemas.openxmlformats.org/officeDocument/2006/relationships/image"/><Relationship Id="rId8" Target="../media/image26.png" Type="http://schemas.openxmlformats.org/officeDocument/2006/relationships/image"/><Relationship Id="rId9" Target="../media/image2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2.png" Type="http://schemas.openxmlformats.org/officeDocument/2006/relationships/image"/><Relationship Id="rId11" Target="../media/image43.svg" Type="http://schemas.openxmlformats.org/officeDocument/2006/relationships/image"/><Relationship Id="rId12" Target="../media/image44.png" Type="http://schemas.openxmlformats.org/officeDocument/2006/relationships/image"/><Relationship Id="rId13" Target="../media/image45.svg" Type="http://schemas.openxmlformats.org/officeDocument/2006/relationships/image"/><Relationship Id="rId14" Target="../media/image46.png" Type="http://schemas.openxmlformats.org/officeDocument/2006/relationships/image"/><Relationship Id="rId15" Target="../media/image47.svg" Type="http://schemas.openxmlformats.org/officeDocument/2006/relationships/image"/><Relationship Id="rId16" Target="../media/image8.png" Type="http://schemas.openxmlformats.org/officeDocument/2006/relationships/image"/><Relationship Id="rId17" Target="../media/image9.svg" Type="http://schemas.openxmlformats.org/officeDocument/2006/relationships/image"/><Relationship Id="rId18" Target="../media/image18.png" Type="http://schemas.openxmlformats.org/officeDocument/2006/relationships/image"/><Relationship Id="rId19" Target="../media/image19.svg" Type="http://schemas.openxmlformats.org/officeDocument/2006/relationships/image"/><Relationship Id="rId2" Target="../media/image36.png" Type="http://schemas.openxmlformats.org/officeDocument/2006/relationships/image"/><Relationship Id="rId3" Target="../media/image37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38.png" Type="http://schemas.openxmlformats.org/officeDocument/2006/relationships/image"/><Relationship Id="rId7" Target="../media/image39.svg" Type="http://schemas.openxmlformats.org/officeDocument/2006/relationships/image"/><Relationship Id="rId8" Target="../media/image40.png" Type="http://schemas.openxmlformats.org/officeDocument/2006/relationships/image"/><Relationship Id="rId9" Target="../media/image41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4.png" Type="http://schemas.openxmlformats.org/officeDocument/2006/relationships/image"/><Relationship Id="rId11" Target="../media/image55.svg" Type="http://schemas.openxmlformats.org/officeDocument/2006/relationships/image"/><Relationship Id="rId12" Target="../media/image56.png" Type="http://schemas.openxmlformats.org/officeDocument/2006/relationships/image"/><Relationship Id="rId13" Target="../media/image57.svg" Type="http://schemas.openxmlformats.org/officeDocument/2006/relationships/image"/><Relationship Id="rId14" Target="../media/image58.png" Type="http://schemas.openxmlformats.org/officeDocument/2006/relationships/image"/><Relationship Id="rId15" Target="../media/image59.svg" Type="http://schemas.openxmlformats.org/officeDocument/2006/relationships/image"/><Relationship Id="rId2" Target="../media/image48.png" Type="http://schemas.openxmlformats.org/officeDocument/2006/relationships/image"/><Relationship Id="rId3" Target="../media/image49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0.png" Type="http://schemas.openxmlformats.org/officeDocument/2006/relationships/image"/><Relationship Id="rId7" Target="../media/image51.png" Type="http://schemas.openxmlformats.org/officeDocument/2006/relationships/image"/><Relationship Id="rId8" Target="../media/image52.png" Type="http://schemas.openxmlformats.org/officeDocument/2006/relationships/image"/><Relationship Id="rId9" Target="../media/image53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8.svg" Type="http://schemas.openxmlformats.org/officeDocument/2006/relationships/image"/><Relationship Id="rId2" Target="../media/image60.png" Type="http://schemas.openxmlformats.org/officeDocument/2006/relationships/image"/><Relationship Id="rId3" Target="../media/image61.svg" Type="http://schemas.openxmlformats.org/officeDocument/2006/relationships/image"/><Relationship Id="rId4" Target="../media/image62.png" Type="http://schemas.openxmlformats.org/officeDocument/2006/relationships/image"/><Relationship Id="rId5" Target="../media/image63.svg" Type="http://schemas.openxmlformats.org/officeDocument/2006/relationships/image"/><Relationship Id="rId6" Target="../media/image64.png" Type="http://schemas.openxmlformats.org/officeDocument/2006/relationships/image"/><Relationship Id="rId7" Target="../media/image65.png" Type="http://schemas.openxmlformats.org/officeDocument/2006/relationships/image"/><Relationship Id="rId8" Target="../media/image66.svg" Type="http://schemas.openxmlformats.org/officeDocument/2006/relationships/image"/><Relationship Id="rId9" Target="../media/image6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18.png" Type="http://schemas.openxmlformats.org/officeDocument/2006/relationships/image"/><Relationship Id="rId13" Target="../media/image19.svg" Type="http://schemas.openxmlformats.org/officeDocument/2006/relationships/image"/><Relationship Id="rId14" Target="../media/image10.png" Type="http://schemas.openxmlformats.org/officeDocument/2006/relationships/image"/><Relationship Id="rId15" Target="../media/image11.svg" Type="http://schemas.openxmlformats.org/officeDocument/2006/relationships/image"/><Relationship Id="rId16" Target="../media/image12.png" Type="http://schemas.openxmlformats.org/officeDocument/2006/relationships/image"/><Relationship Id="rId17" Target="../media/image13.svg" Type="http://schemas.openxmlformats.org/officeDocument/2006/relationships/image"/><Relationship Id="rId18" Target="../media/image24.png" Type="http://schemas.openxmlformats.org/officeDocument/2006/relationships/image"/><Relationship Id="rId19" Target="../media/image6.png" Type="http://schemas.openxmlformats.org/officeDocument/2006/relationships/image"/><Relationship Id="rId2" Target="../media/image69.png" Type="http://schemas.openxmlformats.org/officeDocument/2006/relationships/image"/><Relationship Id="rId20" Target="../media/image8.png" Type="http://schemas.openxmlformats.org/officeDocument/2006/relationships/image"/><Relationship Id="rId21" Target="../media/image9.svg" Type="http://schemas.openxmlformats.org/officeDocument/2006/relationships/image"/><Relationship Id="rId22" Target="../media/image14.png" Type="http://schemas.openxmlformats.org/officeDocument/2006/relationships/image"/><Relationship Id="rId23" Target="../media/image15.svg" Type="http://schemas.openxmlformats.org/officeDocument/2006/relationships/image"/><Relationship Id="rId24" Target="../media/image5.png" Type="http://schemas.openxmlformats.org/officeDocument/2006/relationships/image"/><Relationship Id="rId25" Target="../media/image26.png" Type="http://schemas.openxmlformats.org/officeDocument/2006/relationships/image"/><Relationship Id="rId26" Target="../media/image27.svg" Type="http://schemas.openxmlformats.org/officeDocument/2006/relationships/image"/><Relationship Id="rId27" Target="../media/image34.png" Type="http://schemas.openxmlformats.org/officeDocument/2006/relationships/image"/><Relationship Id="rId28" Target="../media/image35.svg" Type="http://schemas.openxmlformats.org/officeDocument/2006/relationships/image"/><Relationship Id="rId29" Target="../media/image36.png" Type="http://schemas.openxmlformats.org/officeDocument/2006/relationships/image"/><Relationship Id="rId3" Target="../media/image70.svg" Type="http://schemas.openxmlformats.org/officeDocument/2006/relationships/image"/><Relationship Id="rId30" Target="../media/image37.svg" Type="http://schemas.openxmlformats.org/officeDocument/2006/relationships/image"/><Relationship Id="rId31" Target="../media/image51.png" Type="http://schemas.openxmlformats.org/officeDocument/2006/relationships/image"/><Relationship Id="rId32" Target="../media/image54.png" Type="http://schemas.openxmlformats.org/officeDocument/2006/relationships/image"/><Relationship Id="rId33" Target="../media/image55.svg" Type="http://schemas.openxmlformats.org/officeDocument/2006/relationships/image"/><Relationship Id="rId4" Target="../media/image71.png" Type="http://schemas.openxmlformats.org/officeDocument/2006/relationships/image"/><Relationship Id="rId5" Target="../media/image72.svg" Type="http://schemas.openxmlformats.org/officeDocument/2006/relationships/image"/><Relationship Id="rId6" Target="../media/image7.png" Type="http://schemas.openxmlformats.org/officeDocument/2006/relationships/image"/><Relationship Id="rId7" Target="../media/image23.png" Type="http://schemas.openxmlformats.org/officeDocument/2006/relationships/image"/><Relationship Id="rId8" Target="../media/image16.png" Type="http://schemas.openxmlformats.org/officeDocument/2006/relationships/image"/><Relationship Id="rId9" Target="../media/image1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58189">
            <a:off x="9045077" y="-5209103"/>
            <a:ext cx="13040490" cy="12936877"/>
          </a:xfrm>
          <a:custGeom>
            <a:avLst/>
            <a:gdLst/>
            <a:ahLst/>
            <a:cxnLst/>
            <a:rect r="r" b="b" t="t" l="l"/>
            <a:pathLst>
              <a:path h="12936877" w="13040490">
                <a:moveTo>
                  <a:pt x="0" y="0"/>
                </a:moveTo>
                <a:lnTo>
                  <a:pt x="13040491" y="0"/>
                </a:lnTo>
                <a:lnTo>
                  <a:pt x="13040491" y="12936877"/>
                </a:lnTo>
                <a:lnTo>
                  <a:pt x="0" y="129368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4415495">
            <a:off x="-4840473" y="-942586"/>
            <a:ext cx="13926540" cy="13926540"/>
          </a:xfrm>
          <a:custGeom>
            <a:avLst/>
            <a:gdLst/>
            <a:ahLst/>
            <a:cxnLst/>
            <a:rect r="r" b="b" t="t" l="l"/>
            <a:pathLst>
              <a:path h="13926540" w="13926540">
                <a:moveTo>
                  <a:pt x="0" y="0"/>
                </a:moveTo>
                <a:lnTo>
                  <a:pt x="13926540" y="0"/>
                </a:lnTo>
                <a:lnTo>
                  <a:pt x="13926540" y="13926540"/>
                </a:lnTo>
                <a:lnTo>
                  <a:pt x="0" y="139265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53913" y="1930229"/>
            <a:ext cx="14980175" cy="62343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374"/>
              </a:lnSpc>
            </a:pPr>
            <a:r>
              <a:rPr lang="en-US" sz="17410">
                <a:solidFill>
                  <a:srgbClr val="6B9843"/>
                </a:solidFill>
                <a:latin typeface="Binggo Wood"/>
                <a:ea typeface="Binggo Wood"/>
                <a:cs typeface="Binggo Wood"/>
                <a:sym typeface="Binggo Wood"/>
              </a:rPr>
              <a:t>MANGIARE </a:t>
            </a:r>
          </a:p>
          <a:p>
            <a:pPr algn="ctr">
              <a:lnSpc>
                <a:spcPts val="24374"/>
              </a:lnSpc>
            </a:pPr>
            <a:r>
              <a:rPr lang="en-US" sz="17410">
                <a:solidFill>
                  <a:srgbClr val="6B9843"/>
                </a:solidFill>
                <a:latin typeface="Binggo Wood"/>
                <a:ea typeface="Binggo Wood"/>
                <a:cs typeface="Binggo Wood"/>
                <a:sym typeface="Binggo Wood"/>
              </a:rPr>
              <a:t>SANO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1198683">
            <a:off x="14253995" y="-21668"/>
            <a:ext cx="2622655" cy="2562007"/>
          </a:xfrm>
          <a:custGeom>
            <a:avLst/>
            <a:gdLst/>
            <a:ahLst/>
            <a:cxnLst/>
            <a:rect r="r" b="b" t="t" l="l"/>
            <a:pathLst>
              <a:path h="2562007" w="2622655">
                <a:moveTo>
                  <a:pt x="0" y="0"/>
                </a:moveTo>
                <a:lnTo>
                  <a:pt x="2622655" y="0"/>
                </a:lnTo>
                <a:lnTo>
                  <a:pt x="2622655" y="2562007"/>
                </a:lnTo>
                <a:lnTo>
                  <a:pt x="0" y="256200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938899">
            <a:off x="1434856" y="-163407"/>
            <a:ext cx="3079129" cy="2709633"/>
          </a:xfrm>
          <a:custGeom>
            <a:avLst/>
            <a:gdLst/>
            <a:ahLst/>
            <a:cxnLst/>
            <a:rect r="r" b="b" t="t" l="l"/>
            <a:pathLst>
              <a:path h="2709633" w="3079129">
                <a:moveTo>
                  <a:pt x="0" y="0"/>
                </a:moveTo>
                <a:lnTo>
                  <a:pt x="3079129" y="0"/>
                </a:lnTo>
                <a:lnTo>
                  <a:pt x="3079129" y="2709634"/>
                </a:lnTo>
                <a:lnTo>
                  <a:pt x="0" y="27096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039732">
            <a:off x="15122542" y="3227651"/>
            <a:ext cx="2566180" cy="2899638"/>
          </a:xfrm>
          <a:custGeom>
            <a:avLst/>
            <a:gdLst/>
            <a:ahLst/>
            <a:cxnLst/>
            <a:rect r="r" b="b" t="t" l="l"/>
            <a:pathLst>
              <a:path h="2899638" w="2566180">
                <a:moveTo>
                  <a:pt x="0" y="0"/>
                </a:moveTo>
                <a:lnTo>
                  <a:pt x="2566180" y="0"/>
                </a:lnTo>
                <a:lnTo>
                  <a:pt x="2566180" y="2899638"/>
                </a:lnTo>
                <a:lnTo>
                  <a:pt x="0" y="289963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6070134" y="83617"/>
            <a:ext cx="1963020" cy="2108713"/>
          </a:xfrm>
          <a:custGeom>
            <a:avLst/>
            <a:gdLst/>
            <a:ahLst/>
            <a:cxnLst/>
            <a:rect r="r" b="b" t="t" l="l"/>
            <a:pathLst>
              <a:path h="2108713" w="1963020">
                <a:moveTo>
                  <a:pt x="0" y="0"/>
                </a:moveTo>
                <a:lnTo>
                  <a:pt x="1963020" y="0"/>
                </a:lnTo>
                <a:lnTo>
                  <a:pt x="1963020" y="2108713"/>
                </a:lnTo>
                <a:lnTo>
                  <a:pt x="0" y="210871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321321">
            <a:off x="3181383" y="6755754"/>
            <a:ext cx="2477269" cy="2676813"/>
          </a:xfrm>
          <a:custGeom>
            <a:avLst/>
            <a:gdLst/>
            <a:ahLst/>
            <a:cxnLst/>
            <a:rect r="r" b="b" t="t" l="l"/>
            <a:pathLst>
              <a:path h="2676813" w="2477269">
                <a:moveTo>
                  <a:pt x="0" y="0"/>
                </a:moveTo>
                <a:lnTo>
                  <a:pt x="2477269" y="0"/>
                </a:lnTo>
                <a:lnTo>
                  <a:pt x="2477269" y="2676813"/>
                </a:lnTo>
                <a:lnTo>
                  <a:pt x="0" y="267681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3524176">
            <a:off x="900436" y="4511985"/>
            <a:ext cx="2444723" cy="2346934"/>
          </a:xfrm>
          <a:custGeom>
            <a:avLst/>
            <a:gdLst/>
            <a:ahLst/>
            <a:cxnLst/>
            <a:rect r="r" b="b" t="t" l="l"/>
            <a:pathLst>
              <a:path h="2346934" w="2444723">
                <a:moveTo>
                  <a:pt x="0" y="0"/>
                </a:moveTo>
                <a:lnTo>
                  <a:pt x="2444722" y="0"/>
                </a:lnTo>
                <a:lnTo>
                  <a:pt x="2444722" y="2346934"/>
                </a:lnTo>
                <a:lnTo>
                  <a:pt x="0" y="234693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3679363">
            <a:off x="9839101" y="-304071"/>
            <a:ext cx="2470688" cy="2237096"/>
          </a:xfrm>
          <a:custGeom>
            <a:avLst/>
            <a:gdLst/>
            <a:ahLst/>
            <a:cxnLst/>
            <a:rect r="r" b="b" t="t" l="l"/>
            <a:pathLst>
              <a:path h="2237096" w="2470688">
                <a:moveTo>
                  <a:pt x="0" y="0"/>
                </a:moveTo>
                <a:lnTo>
                  <a:pt x="2470689" y="0"/>
                </a:lnTo>
                <a:lnTo>
                  <a:pt x="2470689" y="2237096"/>
                </a:lnTo>
                <a:lnTo>
                  <a:pt x="0" y="223709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898536">
            <a:off x="12526117" y="6522608"/>
            <a:ext cx="2172988" cy="2238097"/>
          </a:xfrm>
          <a:custGeom>
            <a:avLst/>
            <a:gdLst/>
            <a:ahLst/>
            <a:cxnLst/>
            <a:rect r="r" b="b" t="t" l="l"/>
            <a:pathLst>
              <a:path h="2238097" w="2172988">
                <a:moveTo>
                  <a:pt x="0" y="0"/>
                </a:moveTo>
                <a:lnTo>
                  <a:pt x="2172988" y="0"/>
                </a:lnTo>
                <a:lnTo>
                  <a:pt x="2172988" y="2238096"/>
                </a:lnTo>
                <a:lnTo>
                  <a:pt x="0" y="223809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4482561">
            <a:off x="5869962" y="8620984"/>
            <a:ext cx="2985164" cy="1826644"/>
          </a:xfrm>
          <a:custGeom>
            <a:avLst/>
            <a:gdLst/>
            <a:ahLst/>
            <a:cxnLst/>
            <a:rect r="r" b="b" t="t" l="l"/>
            <a:pathLst>
              <a:path h="1826644" w="2985164">
                <a:moveTo>
                  <a:pt x="0" y="0"/>
                </a:moveTo>
                <a:lnTo>
                  <a:pt x="2985163" y="0"/>
                </a:lnTo>
                <a:lnTo>
                  <a:pt x="2985163" y="1826644"/>
                </a:lnTo>
                <a:lnTo>
                  <a:pt x="0" y="1826644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834978">
            <a:off x="9336421" y="8932519"/>
            <a:ext cx="3476048" cy="1504181"/>
          </a:xfrm>
          <a:custGeom>
            <a:avLst/>
            <a:gdLst/>
            <a:ahLst/>
            <a:cxnLst/>
            <a:rect r="r" b="b" t="t" l="l"/>
            <a:pathLst>
              <a:path h="1504181" w="3476048">
                <a:moveTo>
                  <a:pt x="0" y="0"/>
                </a:moveTo>
                <a:lnTo>
                  <a:pt x="3476049" y="0"/>
                </a:lnTo>
                <a:lnTo>
                  <a:pt x="3476049" y="1504181"/>
                </a:lnTo>
                <a:lnTo>
                  <a:pt x="0" y="150418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2450726">
            <a:off x="269816" y="7711963"/>
            <a:ext cx="2410922" cy="2214030"/>
          </a:xfrm>
          <a:custGeom>
            <a:avLst/>
            <a:gdLst/>
            <a:ahLst/>
            <a:cxnLst/>
            <a:rect r="r" b="b" t="t" l="l"/>
            <a:pathLst>
              <a:path h="2214030" w="2410922">
                <a:moveTo>
                  <a:pt x="0" y="0"/>
                </a:moveTo>
                <a:lnTo>
                  <a:pt x="2410922" y="0"/>
                </a:lnTo>
                <a:lnTo>
                  <a:pt x="2410922" y="2214030"/>
                </a:lnTo>
                <a:lnTo>
                  <a:pt x="0" y="2214030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997068">
            <a:off x="15262701" y="7906648"/>
            <a:ext cx="3602314" cy="2703305"/>
          </a:xfrm>
          <a:custGeom>
            <a:avLst/>
            <a:gdLst/>
            <a:ahLst/>
            <a:cxnLst/>
            <a:rect r="r" b="b" t="t" l="l"/>
            <a:pathLst>
              <a:path h="2703305" w="3602314">
                <a:moveTo>
                  <a:pt x="0" y="0"/>
                </a:moveTo>
                <a:lnTo>
                  <a:pt x="3602314" y="0"/>
                </a:lnTo>
                <a:lnTo>
                  <a:pt x="3602314" y="2703304"/>
                </a:lnTo>
                <a:lnTo>
                  <a:pt x="0" y="2703304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-740616" y="1900280"/>
            <a:ext cx="2215892" cy="2022002"/>
          </a:xfrm>
          <a:custGeom>
            <a:avLst/>
            <a:gdLst/>
            <a:ahLst/>
            <a:cxnLst/>
            <a:rect r="r" b="b" t="t" l="l"/>
            <a:pathLst>
              <a:path h="2022002" w="2215892">
                <a:moveTo>
                  <a:pt x="0" y="0"/>
                </a:moveTo>
                <a:lnTo>
                  <a:pt x="2215893" y="0"/>
                </a:lnTo>
                <a:lnTo>
                  <a:pt x="2215893" y="2022002"/>
                </a:lnTo>
                <a:lnTo>
                  <a:pt x="0" y="2022002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-588216" y="2052680"/>
            <a:ext cx="2215892" cy="2022002"/>
          </a:xfrm>
          <a:custGeom>
            <a:avLst/>
            <a:gdLst/>
            <a:ahLst/>
            <a:cxnLst/>
            <a:rect r="r" b="b" t="t" l="l"/>
            <a:pathLst>
              <a:path h="2022002" w="2215892">
                <a:moveTo>
                  <a:pt x="0" y="0"/>
                </a:moveTo>
                <a:lnTo>
                  <a:pt x="2215893" y="0"/>
                </a:lnTo>
                <a:lnTo>
                  <a:pt x="2215893" y="2022002"/>
                </a:lnTo>
                <a:lnTo>
                  <a:pt x="0" y="2022002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3D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861991" y="-1575046"/>
            <a:ext cx="5994643" cy="12132525"/>
            <a:chOff x="0" y="0"/>
            <a:chExt cx="1578836" cy="319539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578836" cy="3195397"/>
            </a:xfrm>
            <a:custGeom>
              <a:avLst/>
              <a:gdLst/>
              <a:ahLst/>
              <a:cxnLst/>
              <a:rect r="r" b="b" t="t" l="l"/>
              <a:pathLst>
                <a:path h="3195397" w="1578836">
                  <a:moveTo>
                    <a:pt x="0" y="0"/>
                  </a:moveTo>
                  <a:lnTo>
                    <a:pt x="1578836" y="0"/>
                  </a:lnTo>
                  <a:lnTo>
                    <a:pt x="1578836" y="3195397"/>
                  </a:lnTo>
                  <a:lnTo>
                    <a:pt x="0" y="3195397"/>
                  </a:lnTo>
                  <a:close/>
                </a:path>
              </a:pathLst>
            </a:custGeom>
            <a:solidFill>
              <a:srgbClr val="6B984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578836" cy="323349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1060205">
            <a:off x="-3678315" y="-2728699"/>
            <a:ext cx="13926540" cy="13926540"/>
          </a:xfrm>
          <a:custGeom>
            <a:avLst/>
            <a:gdLst/>
            <a:ahLst/>
            <a:cxnLst/>
            <a:rect r="r" b="b" t="t" l="l"/>
            <a:pathLst>
              <a:path h="13926540" w="13926540">
                <a:moveTo>
                  <a:pt x="0" y="0"/>
                </a:moveTo>
                <a:lnTo>
                  <a:pt x="13926540" y="0"/>
                </a:lnTo>
                <a:lnTo>
                  <a:pt x="13926540" y="13926540"/>
                </a:lnTo>
                <a:lnTo>
                  <a:pt x="0" y="139265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1617454"/>
            <a:ext cx="13390900" cy="3290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9200">
                <a:solidFill>
                  <a:srgbClr val="6B9843"/>
                </a:solidFill>
                <a:latin typeface="Binggo Wood"/>
                <a:ea typeface="Binggo Wood"/>
                <a:cs typeface="Binggo Wood"/>
                <a:sym typeface="Binggo Wood"/>
              </a:rPr>
              <a:t>Qual è il nostro obbiettivo?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360688"/>
            <a:ext cx="9848125" cy="2832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>
                <a:solidFill>
                  <a:srgbClr val="A5562B"/>
                </a:solidFill>
                <a:latin typeface="Poppins"/>
                <a:ea typeface="Poppins"/>
                <a:cs typeface="Poppins"/>
                <a:sym typeface="Poppins"/>
              </a:rPr>
              <a:t>Promuovere una dieta sana ed equilibrata per una persona di età compresa tra 14 e 19 anni. </a:t>
            </a:r>
          </a:p>
          <a:p>
            <a:pPr algn="l">
              <a:lnSpc>
                <a:spcPts val="5599"/>
              </a:lnSpc>
            </a:pPr>
          </a:p>
        </p:txBody>
      </p:sp>
      <p:sp>
        <p:nvSpPr>
          <p:cNvPr name="Freeform 8" id="8"/>
          <p:cNvSpPr/>
          <p:nvPr/>
        </p:nvSpPr>
        <p:spPr>
          <a:xfrm flipH="false" flipV="false" rot="996539">
            <a:off x="11665733" y="-612748"/>
            <a:ext cx="2517634" cy="2020401"/>
          </a:xfrm>
          <a:custGeom>
            <a:avLst/>
            <a:gdLst/>
            <a:ahLst/>
            <a:cxnLst/>
            <a:rect r="r" b="b" t="t" l="l"/>
            <a:pathLst>
              <a:path h="2020401" w="2517634">
                <a:moveTo>
                  <a:pt x="0" y="0"/>
                </a:moveTo>
                <a:lnTo>
                  <a:pt x="2517634" y="0"/>
                </a:lnTo>
                <a:lnTo>
                  <a:pt x="2517634" y="2020401"/>
                </a:lnTo>
                <a:lnTo>
                  <a:pt x="0" y="20204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2000"/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623845" y="670967"/>
            <a:ext cx="1963020" cy="2108713"/>
          </a:xfrm>
          <a:custGeom>
            <a:avLst/>
            <a:gdLst/>
            <a:ahLst/>
            <a:cxnLst/>
            <a:rect r="r" b="b" t="t" l="l"/>
            <a:pathLst>
              <a:path h="2108713" w="1963020">
                <a:moveTo>
                  <a:pt x="0" y="0"/>
                </a:moveTo>
                <a:lnTo>
                  <a:pt x="1963020" y="0"/>
                </a:lnTo>
                <a:lnTo>
                  <a:pt x="1963020" y="2108713"/>
                </a:lnTo>
                <a:lnTo>
                  <a:pt x="0" y="21087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3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672212">
            <a:off x="12185194" y="2330465"/>
            <a:ext cx="1829470" cy="1742986"/>
          </a:xfrm>
          <a:custGeom>
            <a:avLst/>
            <a:gdLst/>
            <a:ahLst/>
            <a:cxnLst/>
            <a:rect r="r" b="b" t="t" l="l"/>
            <a:pathLst>
              <a:path h="1742986" w="1829470">
                <a:moveTo>
                  <a:pt x="0" y="0"/>
                </a:moveTo>
                <a:lnTo>
                  <a:pt x="1829470" y="0"/>
                </a:lnTo>
                <a:lnTo>
                  <a:pt x="1829470" y="1742986"/>
                </a:lnTo>
                <a:lnTo>
                  <a:pt x="0" y="17429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4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140183">
            <a:off x="11709331" y="3491122"/>
            <a:ext cx="2123238" cy="2074138"/>
          </a:xfrm>
          <a:custGeom>
            <a:avLst/>
            <a:gdLst/>
            <a:ahLst/>
            <a:cxnLst/>
            <a:rect r="r" b="b" t="t" l="l"/>
            <a:pathLst>
              <a:path h="2074138" w="2123238">
                <a:moveTo>
                  <a:pt x="0" y="0"/>
                </a:moveTo>
                <a:lnTo>
                  <a:pt x="2123238" y="0"/>
                </a:lnTo>
                <a:lnTo>
                  <a:pt x="2123238" y="2074138"/>
                </a:lnTo>
                <a:lnTo>
                  <a:pt x="0" y="207413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84000"/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3398407">
            <a:off x="11836263" y="5229727"/>
            <a:ext cx="2051457" cy="1255301"/>
          </a:xfrm>
          <a:custGeom>
            <a:avLst/>
            <a:gdLst/>
            <a:ahLst/>
            <a:cxnLst/>
            <a:rect r="r" b="b" t="t" l="l"/>
            <a:pathLst>
              <a:path h="1255301" w="2051457">
                <a:moveTo>
                  <a:pt x="0" y="0"/>
                </a:moveTo>
                <a:lnTo>
                  <a:pt x="2051457" y="0"/>
                </a:lnTo>
                <a:lnTo>
                  <a:pt x="2051457" y="1255302"/>
                </a:lnTo>
                <a:lnTo>
                  <a:pt x="0" y="12553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88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212878">
            <a:off x="11656872" y="6111840"/>
            <a:ext cx="1896966" cy="2143465"/>
          </a:xfrm>
          <a:custGeom>
            <a:avLst/>
            <a:gdLst/>
            <a:ahLst/>
            <a:cxnLst/>
            <a:rect r="r" b="b" t="t" l="l"/>
            <a:pathLst>
              <a:path h="2143465" w="1896966">
                <a:moveTo>
                  <a:pt x="0" y="0"/>
                </a:moveTo>
                <a:lnTo>
                  <a:pt x="1896966" y="0"/>
                </a:lnTo>
                <a:lnTo>
                  <a:pt x="1896966" y="2143465"/>
                </a:lnTo>
                <a:lnTo>
                  <a:pt x="0" y="214346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86000"/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834978">
            <a:off x="11006691" y="7764938"/>
            <a:ext cx="3476048" cy="1504181"/>
          </a:xfrm>
          <a:custGeom>
            <a:avLst/>
            <a:gdLst/>
            <a:ahLst/>
            <a:cxnLst/>
            <a:rect r="r" b="b" t="t" l="l"/>
            <a:pathLst>
              <a:path h="1504181" w="3476048">
                <a:moveTo>
                  <a:pt x="0" y="0"/>
                </a:moveTo>
                <a:lnTo>
                  <a:pt x="3476048" y="0"/>
                </a:lnTo>
                <a:lnTo>
                  <a:pt x="3476048" y="1504181"/>
                </a:lnTo>
                <a:lnTo>
                  <a:pt x="0" y="150418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89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685755">
            <a:off x="11701833" y="8587649"/>
            <a:ext cx="1678452" cy="2481582"/>
          </a:xfrm>
          <a:custGeom>
            <a:avLst/>
            <a:gdLst/>
            <a:ahLst/>
            <a:cxnLst/>
            <a:rect r="r" b="b" t="t" l="l"/>
            <a:pathLst>
              <a:path h="2481582" w="1678452">
                <a:moveTo>
                  <a:pt x="0" y="0"/>
                </a:moveTo>
                <a:lnTo>
                  <a:pt x="1678452" y="0"/>
                </a:lnTo>
                <a:lnTo>
                  <a:pt x="1678452" y="2481583"/>
                </a:lnTo>
                <a:lnTo>
                  <a:pt x="0" y="248158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83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0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140183">
            <a:off x="-233986" y="179032"/>
            <a:ext cx="2652052" cy="2590724"/>
          </a:xfrm>
          <a:custGeom>
            <a:avLst/>
            <a:gdLst/>
            <a:ahLst/>
            <a:cxnLst/>
            <a:rect r="r" b="b" t="t" l="l"/>
            <a:pathLst>
              <a:path h="2590724" w="2652052">
                <a:moveTo>
                  <a:pt x="0" y="0"/>
                </a:moveTo>
                <a:lnTo>
                  <a:pt x="2652053" y="0"/>
                </a:lnTo>
                <a:lnTo>
                  <a:pt x="2652053" y="2590724"/>
                </a:lnTo>
                <a:lnTo>
                  <a:pt x="0" y="25907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3947771"/>
            <a:ext cx="7904794" cy="5738256"/>
            <a:chOff x="0" y="0"/>
            <a:chExt cx="1224659" cy="88900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224659" cy="889006"/>
            </a:xfrm>
            <a:custGeom>
              <a:avLst/>
              <a:gdLst/>
              <a:ahLst/>
              <a:cxnLst/>
              <a:rect r="r" b="b" t="t" l="l"/>
              <a:pathLst>
                <a:path h="889006" w="1224659">
                  <a:moveTo>
                    <a:pt x="22526" y="0"/>
                  </a:moveTo>
                  <a:lnTo>
                    <a:pt x="1202133" y="0"/>
                  </a:lnTo>
                  <a:cubicBezTo>
                    <a:pt x="1214574" y="0"/>
                    <a:pt x="1224659" y="10085"/>
                    <a:pt x="1224659" y="22526"/>
                  </a:cubicBezTo>
                  <a:lnTo>
                    <a:pt x="1224659" y="866480"/>
                  </a:lnTo>
                  <a:cubicBezTo>
                    <a:pt x="1224659" y="878921"/>
                    <a:pt x="1214574" y="889006"/>
                    <a:pt x="1202133" y="889006"/>
                  </a:cubicBezTo>
                  <a:lnTo>
                    <a:pt x="22526" y="889006"/>
                  </a:lnTo>
                  <a:cubicBezTo>
                    <a:pt x="10085" y="889006"/>
                    <a:pt x="0" y="878921"/>
                    <a:pt x="0" y="866480"/>
                  </a:cubicBezTo>
                  <a:lnTo>
                    <a:pt x="0" y="22526"/>
                  </a:lnTo>
                  <a:cubicBezTo>
                    <a:pt x="0" y="10085"/>
                    <a:pt x="10085" y="0"/>
                    <a:pt x="22526" y="0"/>
                  </a:cubicBezTo>
                  <a:close/>
                </a:path>
              </a:pathLst>
            </a:custGeom>
            <a:solidFill>
              <a:srgbClr val="F9CBAC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5" id="5"/>
          <p:cNvGrpSpPr/>
          <p:nvPr/>
        </p:nvGrpSpPr>
        <p:grpSpPr>
          <a:xfrm rot="0">
            <a:off x="9354506" y="3947771"/>
            <a:ext cx="7904794" cy="5738256"/>
            <a:chOff x="0" y="0"/>
            <a:chExt cx="1224659" cy="88900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24659" cy="889006"/>
            </a:xfrm>
            <a:custGeom>
              <a:avLst/>
              <a:gdLst/>
              <a:ahLst/>
              <a:cxnLst/>
              <a:rect r="r" b="b" t="t" l="l"/>
              <a:pathLst>
                <a:path h="889006" w="1224659">
                  <a:moveTo>
                    <a:pt x="22526" y="0"/>
                  </a:moveTo>
                  <a:lnTo>
                    <a:pt x="1202133" y="0"/>
                  </a:lnTo>
                  <a:cubicBezTo>
                    <a:pt x="1214574" y="0"/>
                    <a:pt x="1224659" y="10085"/>
                    <a:pt x="1224659" y="22526"/>
                  </a:cubicBezTo>
                  <a:lnTo>
                    <a:pt x="1224659" y="866480"/>
                  </a:lnTo>
                  <a:cubicBezTo>
                    <a:pt x="1224659" y="878921"/>
                    <a:pt x="1214574" y="889006"/>
                    <a:pt x="1202133" y="889006"/>
                  </a:cubicBezTo>
                  <a:lnTo>
                    <a:pt x="22526" y="889006"/>
                  </a:lnTo>
                  <a:cubicBezTo>
                    <a:pt x="10085" y="889006"/>
                    <a:pt x="0" y="878921"/>
                    <a:pt x="0" y="866480"/>
                  </a:cubicBezTo>
                  <a:lnTo>
                    <a:pt x="0" y="22526"/>
                  </a:lnTo>
                  <a:cubicBezTo>
                    <a:pt x="0" y="10085"/>
                    <a:pt x="10085" y="0"/>
                    <a:pt x="22526" y="0"/>
                  </a:cubicBezTo>
                  <a:close/>
                </a:path>
              </a:pathLst>
            </a:custGeom>
            <a:solidFill>
              <a:srgbClr val="F9CBAC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name="TextBox 7" id="7"/>
          <p:cNvSpPr txBox="true"/>
          <p:nvPr/>
        </p:nvSpPr>
        <p:spPr>
          <a:xfrm rot="0">
            <a:off x="1092040" y="819150"/>
            <a:ext cx="16103919" cy="2579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C62222"/>
                </a:solidFill>
                <a:latin typeface="Binggo Wood"/>
                <a:ea typeface="Binggo Wood"/>
                <a:cs typeface="Binggo Wood"/>
                <a:sym typeface="Binggo Wood"/>
              </a:rPr>
              <a:t>Vantaggi e svantaggi di una dieta varia ed equilibrata 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772488">
            <a:off x="16186932" y="3263309"/>
            <a:ext cx="1361736" cy="1538684"/>
          </a:xfrm>
          <a:custGeom>
            <a:avLst/>
            <a:gdLst/>
            <a:ahLst/>
            <a:cxnLst/>
            <a:rect r="r" b="b" t="t" l="l"/>
            <a:pathLst>
              <a:path h="1538684" w="1361736">
                <a:moveTo>
                  <a:pt x="0" y="0"/>
                </a:moveTo>
                <a:lnTo>
                  <a:pt x="1361736" y="0"/>
                </a:lnTo>
                <a:lnTo>
                  <a:pt x="1361736" y="1538685"/>
                </a:lnTo>
                <a:lnTo>
                  <a:pt x="0" y="15386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8000"/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7010538" y="7384713"/>
            <a:ext cx="1008146" cy="3058381"/>
          </a:xfrm>
          <a:custGeom>
            <a:avLst/>
            <a:gdLst/>
            <a:ahLst/>
            <a:cxnLst/>
            <a:rect r="r" b="b" t="t" l="l"/>
            <a:pathLst>
              <a:path h="3058381" w="1008146">
                <a:moveTo>
                  <a:pt x="0" y="0"/>
                </a:moveTo>
                <a:lnTo>
                  <a:pt x="1008145" y="0"/>
                </a:lnTo>
                <a:lnTo>
                  <a:pt x="1008145" y="3058381"/>
                </a:lnTo>
                <a:lnTo>
                  <a:pt x="0" y="30583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1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157136" y="4963754"/>
            <a:ext cx="7906549" cy="5062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migliore prestazione sportiva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maggiore energia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salute migliore e a lungo termine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aspetto sano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regolazione peso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concentrazione e focus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buon riposo (migliore qualità del sonno)</a:t>
            </a:r>
          </a:p>
          <a:p>
            <a:pPr algn="l">
              <a:lnSpc>
                <a:spcPts val="4480"/>
              </a:lnSpc>
            </a:pPr>
          </a:p>
        </p:txBody>
      </p:sp>
      <p:sp>
        <p:nvSpPr>
          <p:cNvPr name="Freeform 11" id="11"/>
          <p:cNvSpPr/>
          <p:nvPr/>
        </p:nvSpPr>
        <p:spPr>
          <a:xfrm flipH="false" flipV="false" rot="2320668">
            <a:off x="135004" y="8720575"/>
            <a:ext cx="1787391" cy="1416914"/>
          </a:xfrm>
          <a:custGeom>
            <a:avLst/>
            <a:gdLst/>
            <a:ahLst/>
            <a:cxnLst/>
            <a:rect r="r" b="b" t="t" l="l"/>
            <a:pathLst>
              <a:path h="1416914" w="1787391">
                <a:moveTo>
                  <a:pt x="0" y="0"/>
                </a:moveTo>
                <a:lnTo>
                  <a:pt x="1787392" y="0"/>
                </a:lnTo>
                <a:lnTo>
                  <a:pt x="1787392" y="1416914"/>
                </a:lnTo>
                <a:lnTo>
                  <a:pt x="0" y="14169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2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354506" y="4963754"/>
            <a:ext cx="7906549" cy="5062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dieta rigida (che prevede limitazioni)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tempo e impegno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privarsi di eventi e occasioni sociali 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co</a:t>
            </a: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sto del nutrizionista e alimenti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frus</a:t>
            </a: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trazione (es. fame nervosa)</a:t>
            </a:r>
          </a:p>
          <a:p>
            <a:pPr algn="l" marL="690881" indent="-345440" lvl="1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A75A26"/>
                </a:solidFill>
                <a:latin typeface="Poppins"/>
                <a:ea typeface="Poppins"/>
                <a:cs typeface="Poppins"/>
                <a:sym typeface="Poppins"/>
              </a:rPr>
              <a:t>rischio di fissarsi eccessivamente</a:t>
            </a:r>
          </a:p>
          <a:p>
            <a:pPr algn="l">
              <a:lnSpc>
                <a:spcPts val="4480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1414252" y="3990119"/>
            <a:ext cx="2599283" cy="944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543927"/>
                </a:solidFill>
                <a:latin typeface="Binggo Wood"/>
                <a:ea typeface="Binggo Wood"/>
                <a:cs typeface="Binggo Wood"/>
                <a:sym typeface="Binggo Wood"/>
              </a:rPr>
              <a:t>Vantaggi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714752" y="3990119"/>
            <a:ext cx="2811512" cy="944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543927"/>
                </a:solidFill>
                <a:latin typeface="Binggo Wood"/>
                <a:ea typeface="Binggo Wood"/>
                <a:cs typeface="Binggo Wood"/>
                <a:sym typeface="Binggo Wood"/>
              </a:rPr>
              <a:t>Svantaggi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-1268839">
            <a:off x="-816879" y="1794653"/>
            <a:ext cx="2159485" cy="2057400"/>
          </a:xfrm>
          <a:custGeom>
            <a:avLst/>
            <a:gdLst/>
            <a:ahLst/>
            <a:cxnLst/>
            <a:rect r="r" b="b" t="t" l="l"/>
            <a:pathLst>
              <a:path h="2057400" w="2159485">
                <a:moveTo>
                  <a:pt x="0" y="0"/>
                </a:moveTo>
                <a:lnTo>
                  <a:pt x="2159484" y="0"/>
                </a:lnTo>
                <a:lnTo>
                  <a:pt x="215948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83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BE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830721">
            <a:off x="14825012" y="-461431"/>
            <a:ext cx="3761416" cy="3933039"/>
          </a:xfrm>
          <a:custGeom>
            <a:avLst/>
            <a:gdLst/>
            <a:ahLst/>
            <a:cxnLst/>
            <a:rect r="r" b="b" t="t" l="l"/>
            <a:pathLst>
              <a:path h="3933039" w="3761416">
                <a:moveTo>
                  <a:pt x="0" y="0"/>
                </a:moveTo>
                <a:lnTo>
                  <a:pt x="3761416" y="0"/>
                </a:lnTo>
                <a:lnTo>
                  <a:pt x="3761416" y="3933040"/>
                </a:lnTo>
                <a:lnTo>
                  <a:pt x="0" y="3933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3679363">
            <a:off x="15238037" y="4399268"/>
            <a:ext cx="2018858" cy="1827984"/>
          </a:xfrm>
          <a:custGeom>
            <a:avLst/>
            <a:gdLst/>
            <a:ahLst/>
            <a:cxnLst/>
            <a:rect r="r" b="b" t="t" l="l"/>
            <a:pathLst>
              <a:path h="1827984" w="2018858">
                <a:moveTo>
                  <a:pt x="0" y="0"/>
                </a:moveTo>
                <a:lnTo>
                  <a:pt x="2018858" y="0"/>
                </a:lnTo>
                <a:lnTo>
                  <a:pt x="2018858" y="1827985"/>
                </a:lnTo>
                <a:lnTo>
                  <a:pt x="0" y="18279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4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348827">
            <a:off x="12912305" y="5837778"/>
            <a:ext cx="4932977" cy="3981993"/>
          </a:xfrm>
          <a:custGeom>
            <a:avLst/>
            <a:gdLst/>
            <a:ahLst/>
            <a:cxnLst/>
            <a:rect r="r" b="b" t="t" l="l"/>
            <a:pathLst>
              <a:path h="3981993" w="4932977">
                <a:moveTo>
                  <a:pt x="0" y="0"/>
                </a:moveTo>
                <a:lnTo>
                  <a:pt x="4932977" y="0"/>
                </a:lnTo>
                <a:lnTo>
                  <a:pt x="4932977" y="3981993"/>
                </a:lnTo>
                <a:lnTo>
                  <a:pt x="0" y="39819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71115">
            <a:off x="193420" y="2059829"/>
            <a:ext cx="7395895" cy="3007500"/>
          </a:xfrm>
          <a:custGeom>
            <a:avLst/>
            <a:gdLst/>
            <a:ahLst/>
            <a:cxnLst/>
            <a:rect r="r" b="b" t="t" l="l"/>
            <a:pathLst>
              <a:path h="3007500" w="7395895">
                <a:moveTo>
                  <a:pt x="0" y="0"/>
                </a:moveTo>
                <a:lnTo>
                  <a:pt x="7395894" y="0"/>
                </a:lnTo>
                <a:lnTo>
                  <a:pt x="7395894" y="3007500"/>
                </a:lnTo>
                <a:lnTo>
                  <a:pt x="0" y="30075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1095313">
            <a:off x="699070" y="5953166"/>
            <a:ext cx="5292632" cy="4272314"/>
          </a:xfrm>
          <a:custGeom>
            <a:avLst/>
            <a:gdLst/>
            <a:ahLst/>
            <a:cxnLst/>
            <a:rect r="r" b="b" t="t" l="l"/>
            <a:pathLst>
              <a:path h="4272314" w="5292632">
                <a:moveTo>
                  <a:pt x="0" y="0"/>
                </a:moveTo>
                <a:lnTo>
                  <a:pt x="5292632" y="0"/>
                </a:lnTo>
                <a:lnTo>
                  <a:pt x="5292632" y="4272314"/>
                </a:lnTo>
                <a:lnTo>
                  <a:pt x="0" y="427231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10698421">
            <a:off x="6111560" y="5059093"/>
            <a:ext cx="6573699" cy="2673159"/>
          </a:xfrm>
          <a:custGeom>
            <a:avLst/>
            <a:gdLst/>
            <a:ahLst/>
            <a:cxnLst/>
            <a:rect r="r" b="b" t="t" l="l"/>
            <a:pathLst>
              <a:path h="2673159" w="6573699">
                <a:moveTo>
                  <a:pt x="0" y="0"/>
                </a:moveTo>
                <a:lnTo>
                  <a:pt x="6573699" y="0"/>
                </a:lnTo>
                <a:lnTo>
                  <a:pt x="6573699" y="2673159"/>
                </a:lnTo>
                <a:lnTo>
                  <a:pt x="0" y="267315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71115">
            <a:off x="8034698" y="2291221"/>
            <a:ext cx="6509284" cy="2646964"/>
          </a:xfrm>
          <a:custGeom>
            <a:avLst/>
            <a:gdLst/>
            <a:ahLst/>
            <a:cxnLst/>
            <a:rect r="r" b="b" t="t" l="l"/>
            <a:pathLst>
              <a:path h="2646964" w="6509284">
                <a:moveTo>
                  <a:pt x="0" y="0"/>
                </a:moveTo>
                <a:lnTo>
                  <a:pt x="6509284" y="0"/>
                </a:lnTo>
                <a:lnTo>
                  <a:pt x="6509284" y="2646964"/>
                </a:lnTo>
                <a:lnTo>
                  <a:pt x="0" y="264696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26157" y="2652354"/>
            <a:ext cx="6930420" cy="1755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B81F24"/>
                </a:solidFill>
                <a:latin typeface="Poppins Bold"/>
                <a:ea typeface="Poppins Bold"/>
                <a:cs typeface="Poppins Bold"/>
                <a:sym typeface="Poppins Bold"/>
              </a:rPr>
              <a:t>Aspetto fisico</a:t>
            </a:r>
            <a:r>
              <a:rPr lang="en-US" sz="2499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, precisamente una dieta sana può migliorare la pelle, i capelli e le unghie, contribuendo a un aspetto migliore.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41216" y="6936026"/>
            <a:ext cx="5008340" cy="2520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Salut</a:t>
            </a:r>
            <a:r>
              <a:rPr lang="en-US" b="true" sz="2400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e fisica</a:t>
            </a:r>
            <a:r>
              <a:rPr lang="en-US" sz="2400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, infatti una dieta equilibrata aiuta a mantenere un peso sano, riducendo il rischio di malattie come il diabete, malattie cardiache e obesità.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951912" y="6570797"/>
            <a:ext cx="4736055" cy="2520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En</a:t>
            </a:r>
            <a:r>
              <a:rPr lang="en-US" b="true" sz="2400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ergia e vitalità</a:t>
            </a:r>
            <a:r>
              <a:rPr lang="en-US" sz="24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,</a:t>
            </a:r>
            <a:r>
              <a:rPr lang="en-US" sz="2400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 difatti gli alimenti nutrienti forniscono l'energia necessaria per affrontare le attività quotidiane e migliorare la produttività.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504501" y="5609407"/>
            <a:ext cx="5563866" cy="1998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  <a:spcBef>
                <a:spcPct val="0"/>
              </a:spcBef>
            </a:pPr>
            <a:r>
              <a:rPr lang="en-US" b="true" sz="2300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Salute mentale</a:t>
            </a:r>
            <a:r>
              <a:rPr lang="en-US" sz="2300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, pr</a:t>
            </a:r>
            <a:r>
              <a:rPr lang="en-US" sz="2300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ecisamente una buona alimentazione può influenzare</a:t>
            </a:r>
          </a:p>
          <a:p>
            <a:pPr algn="ctr"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positivamente l'umore e ridurre i sintomi di ansia e depressione</a:t>
            </a:r>
          </a:p>
          <a:p>
            <a:pPr algn="ctr">
              <a:lnSpc>
                <a:spcPts val="3220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8337890" y="2844274"/>
            <a:ext cx="5902900" cy="1755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Long</a:t>
            </a:r>
            <a:r>
              <a:rPr lang="en-US" b="true" sz="2499">
                <a:solidFill>
                  <a:srgbClr val="C62222"/>
                </a:solidFill>
                <a:latin typeface="Poppins Bold"/>
                <a:ea typeface="Poppins Bold"/>
                <a:cs typeface="Poppins Bold"/>
                <a:sym typeface="Poppins Bold"/>
              </a:rPr>
              <a:t>evità</a:t>
            </a:r>
            <a:r>
              <a:rPr lang="en-US" sz="2499">
                <a:solidFill>
                  <a:srgbClr val="543927"/>
                </a:solidFill>
                <a:latin typeface="Poppins"/>
                <a:ea typeface="Poppins"/>
                <a:cs typeface="Poppins"/>
                <a:sym typeface="Poppins"/>
              </a:rPr>
              <a:t>, infatti mangiare sano è associato a una vita più lunga e sana, migliorando la qualità della vita.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547345"/>
            <a:ext cx="12124432" cy="1019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sz="5599">
                <a:solidFill>
                  <a:srgbClr val="6B9843"/>
                </a:solidFill>
                <a:latin typeface="Binggo Wood"/>
                <a:ea typeface="Binggo Wood"/>
                <a:cs typeface="Binggo Wood"/>
                <a:sym typeface="Binggo Wood"/>
              </a:rPr>
              <a:t>Mangiare sano offre numerosi benefici: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7607920" y="7828774"/>
            <a:ext cx="3063305" cy="3290659"/>
          </a:xfrm>
          <a:custGeom>
            <a:avLst/>
            <a:gdLst/>
            <a:ahLst/>
            <a:cxnLst/>
            <a:rect r="r" b="b" t="t" l="l"/>
            <a:pathLst>
              <a:path h="3290659" w="3063305">
                <a:moveTo>
                  <a:pt x="0" y="0"/>
                </a:moveTo>
                <a:lnTo>
                  <a:pt x="3063305" y="0"/>
                </a:lnTo>
                <a:lnTo>
                  <a:pt x="3063305" y="3290660"/>
                </a:lnTo>
                <a:lnTo>
                  <a:pt x="0" y="32906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7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true" rot="7601661">
            <a:off x="-933018" y="4158012"/>
            <a:ext cx="3221036" cy="1970976"/>
          </a:xfrm>
          <a:custGeom>
            <a:avLst/>
            <a:gdLst/>
            <a:ahLst/>
            <a:cxnLst/>
            <a:rect r="r" b="b" t="t" l="l"/>
            <a:pathLst>
              <a:path h="1970976" w="3221036">
                <a:moveTo>
                  <a:pt x="3221036" y="1970976"/>
                </a:moveTo>
                <a:lnTo>
                  <a:pt x="0" y="1970976"/>
                </a:lnTo>
                <a:lnTo>
                  <a:pt x="0" y="0"/>
                </a:lnTo>
                <a:lnTo>
                  <a:pt x="3221036" y="0"/>
                </a:lnTo>
                <a:lnTo>
                  <a:pt x="3221036" y="1970976"/>
                </a:lnTo>
                <a:close/>
              </a:path>
            </a:pathLst>
          </a:custGeom>
          <a:blipFill>
            <a:blip r:embed="rId18">
              <a:alphaModFix amt="88000"/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6DBB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2661228"/>
            <a:ext cx="15837191" cy="5504702"/>
            <a:chOff x="0" y="0"/>
            <a:chExt cx="2861241" cy="99451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861241" cy="994512"/>
            </a:xfrm>
            <a:custGeom>
              <a:avLst/>
              <a:gdLst/>
              <a:ahLst/>
              <a:cxnLst/>
              <a:rect r="r" b="b" t="t" l="l"/>
              <a:pathLst>
                <a:path h="994512" w="2861241">
                  <a:moveTo>
                    <a:pt x="11243" y="0"/>
                  </a:moveTo>
                  <a:lnTo>
                    <a:pt x="2849997" y="0"/>
                  </a:lnTo>
                  <a:cubicBezTo>
                    <a:pt x="2852979" y="0"/>
                    <a:pt x="2855839" y="1185"/>
                    <a:pt x="2857947" y="3293"/>
                  </a:cubicBezTo>
                  <a:cubicBezTo>
                    <a:pt x="2860056" y="5402"/>
                    <a:pt x="2861241" y="8261"/>
                    <a:pt x="2861241" y="11243"/>
                  </a:cubicBezTo>
                  <a:lnTo>
                    <a:pt x="2861241" y="983269"/>
                  </a:lnTo>
                  <a:cubicBezTo>
                    <a:pt x="2861241" y="989478"/>
                    <a:pt x="2856207" y="994512"/>
                    <a:pt x="2849997" y="994512"/>
                  </a:cubicBezTo>
                  <a:lnTo>
                    <a:pt x="11243" y="994512"/>
                  </a:lnTo>
                  <a:cubicBezTo>
                    <a:pt x="8261" y="994512"/>
                    <a:pt x="5402" y="993327"/>
                    <a:pt x="3293" y="991219"/>
                  </a:cubicBezTo>
                  <a:cubicBezTo>
                    <a:pt x="1185" y="989110"/>
                    <a:pt x="0" y="986251"/>
                    <a:pt x="0" y="983269"/>
                  </a:cubicBezTo>
                  <a:lnTo>
                    <a:pt x="0" y="11243"/>
                  </a:lnTo>
                  <a:cubicBezTo>
                    <a:pt x="0" y="5034"/>
                    <a:pt x="5034" y="0"/>
                    <a:pt x="11243" y="0"/>
                  </a:cubicBezTo>
                  <a:close/>
                </a:path>
              </a:pathLst>
            </a:custGeom>
            <a:solidFill>
              <a:srgbClr val="B8E36D">
                <a:alpha val="65882"/>
              </a:srgbClr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name="Freeform 4" id="4"/>
          <p:cNvSpPr/>
          <p:nvPr/>
        </p:nvSpPr>
        <p:spPr>
          <a:xfrm flipH="false" flipV="false" rot="-10635703">
            <a:off x="8175193" y="1642399"/>
            <a:ext cx="13926540" cy="13926540"/>
          </a:xfrm>
          <a:custGeom>
            <a:avLst/>
            <a:gdLst/>
            <a:ahLst/>
            <a:cxnLst/>
            <a:rect r="r" b="b" t="t" l="l"/>
            <a:pathLst>
              <a:path h="13926540" w="13926540">
                <a:moveTo>
                  <a:pt x="0" y="0"/>
                </a:moveTo>
                <a:lnTo>
                  <a:pt x="13926540" y="0"/>
                </a:lnTo>
                <a:lnTo>
                  <a:pt x="13926540" y="13926540"/>
                </a:lnTo>
                <a:lnTo>
                  <a:pt x="0" y="139265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1060205">
            <a:off x="-3525915" y="-2576299"/>
            <a:ext cx="13926540" cy="13926540"/>
          </a:xfrm>
          <a:custGeom>
            <a:avLst/>
            <a:gdLst/>
            <a:ahLst/>
            <a:cxnLst/>
            <a:rect r="r" b="b" t="t" l="l"/>
            <a:pathLst>
              <a:path h="13926540" w="13926540">
                <a:moveTo>
                  <a:pt x="0" y="0"/>
                </a:moveTo>
                <a:lnTo>
                  <a:pt x="13926540" y="0"/>
                </a:lnTo>
                <a:lnTo>
                  <a:pt x="13926540" y="13926540"/>
                </a:lnTo>
                <a:lnTo>
                  <a:pt x="0" y="139265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264418" y="2959284"/>
            <a:ext cx="15413479" cy="4908591"/>
            <a:chOff x="0" y="0"/>
            <a:chExt cx="2753956" cy="87702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753957" cy="877028"/>
            </a:xfrm>
            <a:custGeom>
              <a:avLst/>
              <a:gdLst/>
              <a:ahLst/>
              <a:cxnLst/>
              <a:rect r="r" b="b" t="t" l="l"/>
              <a:pathLst>
                <a:path h="877028" w="2753957">
                  <a:moveTo>
                    <a:pt x="11552" y="0"/>
                  </a:moveTo>
                  <a:lnTo>
                    <a:pt x="2742404" y="0"/>
                  </a:lnTo>
                  <a:cubicBezTo>
                    <a:pt x="2748784" y="0"/>
                    <a:pt x="2753957" y="5172"/>
                    <a:pt x="2753957" y="11552"/>
                  </a:cubicBezTo>
                  <a:lnTo>
                    <a:pt x="2753957" y="865475"/>
                  </a:lnTo>
                  <a:cubicBezTo>
                    <a:pt x="2753957" y="871855"/>
                    <a:pt x="2748784" y="877028"/>
                    <a:pt x="2742404" y="877028"/>
                  </a:cubicBezTo>
                  <a:lnTo>
                    <a:pt x="11552" y="877028"/>
                  </a:lnTo>
                  <a:cubicBezTo>
                    <a:pt x="5172" y="877028"/>
                    <a:pt x="0" y="871855"/>
                    <a:pt x="0" y="865475"/>
                  </a:cubicBezTo>
                  <a:lnTo>
                    <a:pt x="0" y="11552"/>
                  </a:lnTo>
                  <a:cubicBezTo>
                    <a:pt x="0" y="5172"/>
                    <a:pt x="5172" y="0"/>
                    <a:pt x="11552" y="0"/>
                  </a:cubicBezTo>
                  <a:close/>
                </a:path>
              </a:pathLst>
            </a:custGeom>
            <a:solidFill>
              <a:srgbClr val="F8F0CC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name="TextBox 8" id="8"/>
          <p:cNvSpPr txBox="true"/>
          <p:nvPr/>
        </p:nvSpPr>
        <p:spPr>
          <a:xfrm rot="0">
            <a:off x="1897747" y="3789269"/>
            <a:ext cx="14146821" cy="4078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Frutta e verdura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– Ricche di vitamine, minerali e di fibre</a:t>
            </a:r>
          </a:p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Proteine magre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– Pesce, carne bianca, uova, legumi</a:t>
            </a:r>
          </a:p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Carboidrati complessi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– Cereali integrali, patate dolci, legume</a:t>
            </a:r>
          </a:p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Grassi sani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– Olio extravergine di oliva, frutta secca, semi</a:t>
            </a:r>
          </a:p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Latticini magri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 – Yogurt greco, kefir, ricotta, formaggi magri</a:t>
            </a:r>
          </a:p>
          <a:p>
            <a:pPr algn="just" marL="712467" indent="-356233" lvl="1">
              <a:lnSpc>
                <a:spcPts val="4619"/>
              </a:lnSpc>
              <a:buFont typeface="Arial"/>
              <a:buChar char="•"/>
            </a:pPr>
            <a:r>
              <a:rPr lang="en-US" b="true" sz="3299">
                <a:solidFill>
                  <a:srgbClr val="4E7A15"/>
                </a:solidFill>
                <a:latin typeface="Poppins Bold"/>
                <a:ea typeface="Poppins Bold"/>
                <a:cs typeface="Poppins Bold"/>
                <a:sym typeface="Poppins Bold"/>
              </a:rPr>
              <a:t>Acqua</a:t>
            </a:r>
            <a:r>
              <a:rPr lang="en-US" sz="3299">
                <a:solidFill>
                  <a:srgbClr val="4E7A15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algn="just">
              <a:lnSpc>
                <a:spcPts val="4619"/>
              </a:lnSpc>
            </a:pP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5283550" y="6665991"/>
            <a:ext cx="2038466" cy="1706366"/>
          </a:xfrm>
          <a:custGeom>
            <a:avLst/>
            <a:gdLst/>
            <a:ahLst/>
            <a:cxnLst/>
            <a:rect r="r" b="b" t="t" l="l"/>
            <a:pathLst>
              <a:path h="1706366" w="2038466">
                <a:moveTo>
                  <a:pt x="0" y="0"/>
                </a:moveTo>
                <a:lnTo>
                  <a:pt x="2038466" y="0"/>
                </a:lnTo>
                <a:lnTo>
                  <a:pt x="2038466" y="1706366"/>
                </a:lnTo>
                <a:lnTo>
                  <a:pt x="0" y="17063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2000"/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-958579">
            <a:off x="554321" y="1532696"/>
            <a:ext cx="1886373" cy="2309181"/>
          </a:xfrm>
          <a:custGeom>
            <a:avLst/>
            <a:gdLst/>
            <a:ahLst/>
            <a:cxnLst/>
            <a:rect r="r" b="b" t="t" l="l"/>
            <a:pathLst>
              <a:path h="2309181" w="1886373">
                <a:moveTo>
                  <a:pt x="1886373" y="0"/>
                </a:moveTo>
                <a:lnTo>
                  <a:pt x="0" y="0"/>
                </a:lnTo>
                <a:lnTo>
                  <a:pt x="0" y="2309181"/>
                </a:lnTo>
                <a:lnTo>
                  <a:pt x="1886373" y="2309181"/>
                </a:lnTo>
                <a:lnTo>
                  <a:pt x="1886373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243346">
            <a:off x="2006777" y="1985349"/>
            <a:ext cx="1898459" cy="1573837"/>
          </a:xfrm>
          <a:custGeom>
            <a:avLst/>
            <a:gdLst/>
            <a:ahLst/>
            <a:cxnLst/>
            <a:rect r="r" b="b" t="t" l="l"/>
            <a:pathLst>
              <a:path h="1573837" w="1898459">
                <a:moveTo>
                  <a:pt x="0" y="0"/>
                </a:moveTo>
                <a:lnTo>
                  <a:pt x="1898460" y="0"/>
                </a:lnTo>
                <a:lnTo>
                  <a:pt x="1898460" y="1573837"/>
                </a:lnTo>
                <a:lnTo>
                  <a:pt x="0" y="15738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1222468">
            <a:off x="14640067" y="908514"/>
            <a:ext cx="1641745" cy="1248616"/>
          </a:xfrm>
          <a:custGeom>
            <a:avLst/>
            <a:gdLst/>
            <a:ahLst/>
            <a:cxnLst/>
            <a:rect r="r" b="b" t="t" l="l"/>
            <a:pathLst>
              <a:path h="1248616" w="1641745">
                <a:moveTo>
                  <a:pt x="0" y="0"/>
                </a:moveTo>
                <a:lnTo>
                  <a:pt x="1641745" y="0"/>
                </a:lnTo>
                <a:lnTo>
                  <a:pt x="1641745" y="1248616"/>
                </a:lnTo>
                <a:lnTo>
                  <a:pt x="0" y="12486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733681">
            <a:off x="10362377" y="7308940"/>
            <a:ext cx="851613" cy="1117869"/>
          </a:xfrm>
          <a:custGeom>
            <a:avLst/>
            <a:gdLst/>
            <a:ahLst/>
            <a:cxnLst/>
            <a:rect r="r" b="b" t="t" l="l"/>
            <a:pathLst>
              <a:path h="1117869" w="851613">
                <a:moveTo>
                  <a:pt x="0" y="0"/>
                </a:moveTo>
                <a:lnTo>
                  <a:pt x="851613" y="0"/>
                </a:lnTo>
                <a:lnTo>
                  <a:pt x="851613" y="1117869"/>
                </a:lnTo>
                <a:lnTo>
                  <a:pt x="0" y="111786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8760204" y="7152617"/>
            <a:ext cx="1316074" cy="1430515"/>
          </a:xfrm>
          <a:custGeom>
            <a:avLst/>
            <a:gdLst/>
            <a:ahLst/>
            <a:cxnLst/>
            <a:rect r="r" b="b" t="t" l="l"/>
            <a:pathLst>
              <a:path h="1430515" w="1316074">
                <a:moveTo>
                  <a:pt x="0" y="0"/>
                </a:moveTo>
                <a:lnTo>
                  <a:pt x="1316074" y="0"/>
                </a:lnTo>
                <a:lnTo>
                  <a:pt x="1316074" y="1430515"/>
                </a:lnTo>
                <a:lnTo>
                  <a:pt x="0" y="143051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956007" y="758247"/>
            <a:ext cx="12030301" cy="1303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C62222"/>
                </a:solidFill>
                <a:latin typeface="Binggo Wood"/>
                <a:ea typeface="Binggo Wood"/>
                <a:cs typeface="Binggo Wood"/>
                <a:sym typeface="Binggo Wood"/>
              </a:rPr>
              <a:t>Cibi salutari che consigliamo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899877" y="8651240"/>
            <a:ext cx="15359423" cy="1128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5E0D0D"/>
                </a:solidFill>
                <a:latin typeface="Poppins"/>
                <a:ea typeface="Poppins"/>
                <a:cs typeface="Poppins"/>
                <a:sym typeface="Poppins"/>
              </a:rPr>
              <a:t>NB: è importante equilibrare tutti questi elementi durante una giornata </a:t>
            </a:r>
          </a:p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5E0D0D"/>
                </a:solidFill>
                <a:latin typeface="Poppins"/>
                <a:ea typeface="Poppins"/>
                <a:cs typeface="Poppins"/>
                <a:sym typeface="Poppins"/>
              </a:rPr>
              <a:t>per far sì che essi siano funzionali per una giusta alimentazione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BE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73797" y="2709256"/>
            <a:ext cx="15837191" cy="5504702"/>
            <a:chOff x="0" y="0"/>
            <a:chExt cx="2861241" cy="99451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861241" cy="994512"/>
            </a:xfrm>
            <a:custGeom>
              <a:avLst/>
              <a:gdLst/>
              <a:ahLst/>
              <a:cxnLst/>
              <a:rect r="r" b="b" t="t" l="l"/>
              <a:pathLst>
                <a:path h="994512" w="2861241">
                  <a:moveTo>
                    <a:pt x="11243" y="0"/>
                  </a:moveTo>
                  <a:lnTo>
                    <a:pt x="2849997" y="0"/>
                  </a:lnTo>
                  <a:cubicBezTo>
                    <a:pt x="2852979" y="0"/>
                    <a:pt x="2855839" y="1185"/>
                    <a:pt x="2857947" y="3293"/>
                  </a:cubicBezTo>
                  <a:cubicBezTo>
                    <a:pt x="2860056" y="5402"/>
                    <a:pt x="2861241" y="8261"/>
                    <a:pt x="2861241" y="11243"/>
                  </a:cubicBezTo>
                  <a:lnTo>
                    <a:pt x="2861241" y="983269"/>
                  </a:lnTo>
                  <a:cubicBezTo>
                    <a:pt x="2861241" y="989478"/>
                    <a:pt x="2856207" y="994512"/>
                    <a:pt x="2849997" y="994512"/>
                  </a:cubicBezTo>
                  <a:lnTo>
                    <a:pt x="11243" y="994512"/>
                  </a:lnTo>
                  <a:cubicBezTo>
                    <a:pt x="8261" y="994512"/>
                    <a:pt x="5402" y="993327"/>
                    <a:pt x="3293" y="991219"/>
                  </a:cubicBezTo>
                  <a:cubicBezTo>
                    <a:pt x="1185" y="989110"/>
                    <a:pt x="0" y="986251"/>
                    <a:pt x="0" y="983269"/>
                  </a:cubicBezTo>
                  <a:lnTo>
                    <a:pt x="0" y="11243"/>
                  </a:lnTo>
                  <a:cubicBezTo>
                    <a:pt x="0" y="5034"/>
                    <a:pt x="5034" y="0"/>
                    <a:pt x="11243" y="0"/>
                  </a:cubicBezTo>
                  <a:close/>
                </a:path>
              </a:pathLst>
            </a:custGeom>
            <a:solidFill>
              <a:srgbClr val="F29266">
                <a:alpha val="41961"/>
              </a:srgbClr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name="Freeform 4" id="4"/>
          <p:cNvSpPr/>
          <p:nvPr/>
        </p:nvSpPr>
        <p:spPr>
          <a:xfrm flipH="false" flipV="false" rot="10418465">
            <a:off x="2343524" y="-3759472"/>
            <a:ext cx="20260248" cy="20260248"/>
          </a:xfrm>
          <a:custGeom>
            <a:avLst/>
            <a:gdLst/>
            <a:ahLst/>
            <a:cxnLst/>
            <a:rect r="r" b="b" t="t" l="l"/>
            <a:pathLst>
              <a:path h="20260248" w="20260248">
                <a:moveTo>
                  <a:pt x="0" y="0"/>
                </a:moveTo>
                <a:lnTo>
                  <a:pt x="20260248" y="0"/>
                </a:lnTo>
                <a:lnTo>
                  <a:pt x="20260248" y="20260248"/>
                </a:lnTo>
                <a:lnTo>
                  <a:pt x="0" y="202602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448334" y="2921130"/>
            <a:ext cx="15391331" cy="5080955"/>
            <a:chOff x="0" y="0"/>
            <a:chExt cx="2780689" cy="91795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780689" cy="917955"/>
            </a:xfrm>
            <a:custGeom>
              <a:avLst/>
              <a:gdLst/>
              <a:ahLst/>
              <a:cxnLst/>
              <a:rect r="r" b="b" t="t" l="l"/>
              <a:pathLst>
                <a:path h="917955" w="2780689">
                  <a:moveTo>
                    <a:pt x="11569" y="0"/>
                  </a:moveTo>
                  <a:lnTo>
                    <a:pt x="2769120" y="0"/>
                  </a:lnTo>
                  <a:cubicBezTo>
                    <a:pt x="2772188" y="0"/>
                    <a:pt x="2775131" y="1219"/>
                    <a:pt x="2777300" y="3389"/>
                  </a:cubicBezTo>
                  <a:cubicBezTo>
                    <a:pt x="2779470" y="5558"/>
                    <a:pt x="2780689" y="8501"/>
                    <a:pt x="2780689" y="11569"/>
                  </a:cubicBezTo>
                  <a:lnTo>
                    <a:pt x="2780689" y="906386"/>
                  </a:lnTo>
                  <a:cubicBezTo>
                    <a:pt x="2780689" y="912776"/>
                    <a:pt x="2775509" y="917955"/>
                    <a:pt x="2769120" y="917955"/>
                  </a:cubicBezTo>
                  <a:lnTo>
                    <a:pt x="11569" y="917955"/>
                  </a:lnTo>
                  <a:cubicBezTo>
                    <a:pt x="8501" y="917955"/>
                    <a:pt x="5558" y="916736"/>
                    <a:pt x="3389" y="914567"/>
                  </a:cubicBezTo>
                  <a:cubicBezTo>
                    <a:pt x="1219" y="912397"/>
                    <a:pt x="0" y="909455"/>
                    <a:pt x="0" y="906386"/>
                  </a:cubicBezTo>
                  <a:lnTo>
                    <a:pt x="0" y="11569"/>
                  </a:lnTo>
                  <a:cubicBezTo>
                    <a:pt x="0" y="8501"/>
                    <a:pt x="1219" y="5558"/>
                    <a:pt x="3389" y="3389"/>
                  </a:cubicBezTo>
                  <a:cubicBezTo>
                    <a:pt x="5558" y="1219"/>
                    <a:pt x="8501" y="0"/>
                    <a:pt x="11569" y="0"/>
                  </a:cubicBezTo>
                  <a:close/>
                </a:path>
              </a:pathLst>
            </a:custGeom>
            <a:solidFill>
              <a:srgbClr val="F4AA7E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name="TextBox 7" id="7"/>
          <p:cNvSpPr txBox="true"/>
          <p:nvPr/>
        </p:nvSpPr>
        <p:spPr>
          <a:xfrm rot="0">
            <a:off x="1968936" y="3342455"/>
            <a:ext cx="14350128" cy="4659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12470" indent="-356235" lvl="1">
              <a:lnSpc>
                <a:spcPts val="4620"/>
              </a:lnSpc>
              <a:buFont typeface="Arial"/>
              <a:buChar char="•"/>
            </a:pPr>
            <a:r>
              <a:rPr lang="en-US" sz="33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Zuccheri raffinati – Dolci, bevande zuccherate, succhi industriali, merendine confezionate.</a:t>
            </a:r>
          </a:p>
          <a:p>
            <a:pPr algn="l" marL="712470" indent="-356235" lvl="1">
              <a:lnSpc>
                <a:spcPts val="4620"/>
              </a:lnSpc>
              <a:buFont typeface="Arial"/>
              <a:buChar char="•"/>
            </a:pPr>
            <a:r>
              <a:rPr lang="en-US" sz="33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Farine raffinate – Pane bianco, pasta non integrale, prodotti da forno industriali.</a:t>
            </a:r>
          </a:p>
          <a:p>
            <a:pPr algn="l" marL="712470" indent="-356235" lvl="1">
              <a:lnSpc>
                <a:spcPts val="4620"/>
              </a:lnSpc>
              <a:buFont typeface="Arial"/>
              <a:buChar char="•"/>
            </a:pPr>
            <a:r>
              <a:rPr lang="en-US" sz="33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Carni lavorate – Salumi, wurstel, carne in scatola, pancetta.</a:t>
            </a:r>
          </a:p>
          <a:p>
            <a:pPr algn="l" marL="712470" indent="-356235" lvl="1">
              <a:lnSpc>
                <a:spcPts val="4620"/>
              </a:lnSpc>
              <a:buFont typeface="Arial"/>
              <a:buChar char="•"/>
            </a:pPr>
            <a:r>
              <a:rPr lang="en-US" sz="33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Bevande alcoliche – L’eccesso affatica fegato e metabolismo.</a:t>
            </a:r>
          </a:p>
          <a:p>
            <a:pPr algn="l" marL="712470" indent="-356235" lvl="1">
              <a:lnSpc>
                <a:spcPts val="4620"/>
              </a:lnSpc>
              <a:buFont typeface="Arial"/>
              <a:buChar char="•"/>
            </a:pPr>
            <a:r>
              <a:rPr lang="en-US" sz="3300">
                <a:solidFill>
                  <a:srgbClr val="C62222"/>
                </a:solidFill>
                <a:latin typeface="Poppins"/>
                <a:ea typeface="Poppins"/>
                <a:cs typeface="Poppins"/>
                <a:sym typeface="Poppins"/>
              </a:rPr>
              <a:t> Cibi ultra-processati – Fast food, piatti pronti, salse industriali.</a:t>
            </a:r>
          </a:p>
          <a:p>
            <a:pPr algn="l">
              <a:lnSpc>
                <a:spcPts val="462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968936" y="576310"/>
            <a:ext cx="14309243" cy="1303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4E7A15"/>
                </a:solidFill>
                <a:latin typeface="Binggo Wood"/>
                <a:ea typeface="Binggo Wood"/>
                <a:cs typeface="Binggo Wood"/>
                <a:sym typeface="Binggo Wood"/>
              </a:rPr>
              <a:t>Cibi spazzatura che sconsigliamo 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686527">
            <a:off x="15677983" y="421812"/>
            <a:ext cx="1876967" cy="1480740"/>
          </a:xfrm>
          <a:custGeom>
            <a:avLst/>
            <a:gdLst/>
            <a:ahLst/>
            <a:cxnLst/>
            <a:rect r="r" b="b" t="t" l="l"/>
            <a:pathLst>
              <a:path h="1480740" w="1876967">
                <a:moveTo>
                  <a:pt x="0" y="0"/>
                </a:moveTo>
                <a:lnTo>
                  <a:pt x="1876967" y="0"/>
                </a:lnTo>
                <a:lnTo>
                  <a:pt x="1876967" y="1480739"/>
                </a:lnTo>
                <a:lnTo>
                  <a:pt x="0" y="14807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047588">
            <a:off x="959003" y="7049563"/>
            <a:ext cx="1292187" cy="1292187"/>
          </a:xfrm>
          <a:custGeom>
            <a:avLst/>
            <a:gdLst/>
            <a:ahLst/>
            <a:cxnLst/>
            <a:rect r="r" b="b" t="t" l="l"/>
            <a:pathLst>
              <a:path h="1292187" w="1292187">
                <a:moveTo>
                  <a:pt x="0" y="0"/>
                </a:moveTo>
                <a:lnTo>
                  <a:pt x="1292187" y="0"/>
                </a:lnTo>
                <a:lnTo>
                  <a:pt x="1292187" y="1292188"/>
                </a:lnTo>
                <a:lnTo>
                  <a:pt x="0" y="12921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853812">
            <a:off x="1491182" y="429623"/>
            <a:ext cx="955509" cy="1805945"/>
          </a:xfrm>
          <a:custGeom>
            <a:avLst/>
            <a:gdLst/>
            <a:ahLst/>
            <a:cxnLst/>
            <a:rect r="r" b="b" t="t" l="l"/>
            <a:pathLst>
              <a:path h="1805945" w="955509">
                <a:moveTo>
                  <a:pt x="0" y="0"/>
                </a:moveTo>
                <a:lnTo>
                  <a:pt x="955509" y="0"/>
                </a:lnTo>
                <a:lnTo>
                  <a:pt x="955509" y="1805945"/>
                </a:lnTo>
                <a:lnTo>
                  <a:pt x="0" y="180594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792909" y="5461607"/>
            <a:ext cx="1647115" cy="1398551"/>
          </a:xfrm>
          <a:custGeom>
            <a:avLst/>
            <a:gdLst/>
            <a:ahLst/>
            <a:cxnLst/>
            <a:rect r="r" b="b" t="t" l="l"/>
            <a:pathLst>
              <a:path h="1398551" w="1647115">
                <a:moveTo>
                  <a:pt x="0" y="0"/>
                </a:moveTo>
                <a:lnTo>
                  <a:pt x="1647115" y="0"/>
                </a:lnTo>
                <a:lnTo>
                  <a:pt x="1647115" y="1398551"/>
                </a:lnTo>
                <a:lnTo>
                  <a:pt x="0" y="13985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0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483992" y="1483492"/>
            <a:ext cx="7320016" cy="7320016"/>
          </a:xfrm>
          <a:custGeom>
            <a:avLst/>
            <a:gdLst/>
            <a:ahLst/>
            <a:cxnLst/>
            <a:rect r="r" b="b" t="t" l="l"/>
            <a:pathLst>
              <a:path h="7320016" w="7320016">
                <a:moveTo>
                  <a:pt x="0" y="0"/>
                </a:moveTo>
                <a:lnTo>
                  <a:pt x="7320016" y="0"/>
                </a:lnTo>
                <a:lnTo>
                  <a:pt x="7320016" y="7320016"/>
                </a:lnTo>
                <a:lnTo>
                  <a:pt x="0" y="7320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967401" y="905101"/>
            <a:ext cx="8353199" cy="8353199"/>
          </a:xfrm>
          <a:custGeom>
            <a:avLst/>
            <a:gdLst/>
            <a:ahLst/>
            <a:cxnLst/>
            <a:rect r="r" b="b" t="t" l="l"/>
            <a:pathLst>
              <a:path h="8353199" w="8353199">
                <a:moveTo>
                  <a:pt x="0" y="0"/>
                </a:moveTo>
                <a:lnTo>
                  <a:pt x="8353198" y="0"/>
                </a:lnTo>
                <a:lnTo>
                  <a:pt x="8353198" y="8353199"/>
                </a:lnTo>
                <a:lnTo>
                  <a:pt x="0" y="8353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20765" y="3481706"/>
            <a:ext cx="11046470" cy="1661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B81F24"/>
                </a:solidFill>
                <a:latin typeface="Binggo Wood"/>
                <a:ea typeface="Binggo Wood"/>
                <a:cs typeface="Binggo Wood"/>
                <a:sym typeface="Binggo Wood"/>
              </a:rPr>
              <a:t>Grazie dell’attenzione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681508" y="5048250"/>
            <a:ext cx="12924985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B81F24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3D Scienze Umane - Liceo Porporato 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1039732">
            <a:off x="15236734" y="2598859"/>
            <a:ext cx="1981158" cy="2238596"/>
          </a:xfrm>
          <a:custGeom>
            <a:avLst/>
            <a:gdLst/>
            <a:ahLst/>
            <a:cxnLst/>
            <a:rect r="r" b="b" t="t" l="l"/>
            <a:pathLst>
              <a:path h="2238596" w="1981158">
                <a:moveTo>
                  <a:pt x="0" y="0"/>
                </a:moveTo>
                <a:lnTo>
                  <a:pt x="1981158" y="0"/>
                </a:lnTo>
                <a:lnTo>
                  <a:pt x="1981158" y="2238596"/>
                </a:lnTo>
                <a:lnTo>
                  <a:pt x="0" y="22385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997068">
            <a:off x="15091267" y="7807446"/>
            <a:ext cx="3602314" cy="2703305"/>
          </a:xfrm>
          <a:custGeom>
            <a:avLst/>
            <a:gdLst/>
            <a:ahLst/>
            <a:cxnLst/>
            <a:rect r="r" b="b" t="t" l="l"/>
            <a:pathLst>
              <a:path h="2703305" w="3602314">
                <a:moveTo>
                  <a:pt x="0" y="0"/>
                </a:moveTo>
                <a:lnTo>
                  <a:pt x="3602314" y="0"/>
                </a:lnTo>
                <a:lnTo>
                  <a:pt x="3602314" y="2703305"/>
                </a:lnTo>
                <a:lnTo>
                  <a:pt x="0" y="27033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898536">
            <a:off x="13211123" y="6679471"/>
            <a:ext cx="1556486" cy="1603123"/>
          </a:xfrm>
          <a:custGeom>
            <a:avLst/>
            <a:gdLst/>
            <a:ahLst/>
            <a:cxnLst/>
            <a:rect r="r" b="b" t="t" l="l"/>
            <a:pathLst>
              <a:path h="1603123" w="1556486">
                <a:moveTo>
                  <a:pt x="0" y="0"/>
                </a:moveTo>
                <a:lnTo>
                  <a:pt x="1556486" y="0"/>
                </a:lnTo>
                <a:lnTo>
                  <a:pt x="1556486" y="1603123"/>
                </a:lnTo>
                <a:lnTo>
                  <a:pt x="0" y="16031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510051">
            <a:off x="10035132" y="8879308"/>
            <a:ext cx="3852187" cy="1666946"/>
          </a:xfrm>
          <a:custGeom>
            <a:avLst/>
            <a:gdLst/>
            <a:ahLst/>
            <a:cxnLst/>
            <a:rect r="r" b="b" t="t" l="l"/>
            <a:pathLst>
              <a:path h="1666946" w="3852187">
                <a:moveTo>
                  <a:pt x="0" y="0"/>
                </a:moveTo>
                <a:lnTo>
                  <a:pt x="3852187" y="0"/>
                </a:lnTo>
                <a:lnTo>
                  <a:pt x="3852187" y="1666946"/>
                </a:lnTo>
                <a:lnTo>
                  <a:pt x="0" y="16669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4482561">
            <a:off x="13326948" y="823898"/>
            <a:ext cx="2290560" cy="1401610"/>
          </a:xfrm>
          <a:custGeom>
            <a:avLst/>
            <a:gdLst/>
            <a:ahLst/>
            <a:cxnLst/>
            <a:rect r="r" b="b" t="t" l="l"/>
            <a:pathLst>
              <a:path h="1401610" w="2290560">
                <a:moveTo>
                  <a:pt x="0" y="0"/>
                </a:moveTo>
                <a:lnTo>
                  <a:pt x="2290560" y="0"/>
                </a:lnTo>
                <a:lnTo>
                  <a:pt x="2290560" y="1401610"/>
                </a:lnTo>
                <a:lnTo>
                  <a:pt x="0" y="140161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321321">
            <a:off x="2366642" y="6669176"/>
            <a:ext cx="2477269" cy="2676813"/>
          </a:xfrm>
          <a:custGeom>
            <a:avLst/>
            <a:gdLst/>
            <a:ahLst/>
            <a:cxnLst/>
            <a:rect r="r" b="b" t="t" l="l"/>
            <a:pathLst>
              <a:path h="2676813" w="2477269">
                <a:moveTo>
                  <a:pt x="0" y="0"/>
                </a:moveTo>
                <a:lnTo>
                  <a:pt x="2477268" y="0"/>
                </a:lnTo>
                <a:lnTo>
                  <a:pt x="2477268" y="2676813"/>
                </a:lnTo>
                <a:lnTo>
                  <a:pt x="0" y="267681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4356884">
            <a:off x="493352" y="3107057"/>
            <a:ext cx="2013522" cy="1932981"/>
          </a:xfrm>
          <a:custGeom>
            <a:avLst/>
            <a:gdLst/>
            <a:ahLst/>
            <a:cxnLst/>
            <a:rect r="r" b="b" t="t" l="l"/>
            <a:pathLst>
              <a:path h="1932981" w="2013522">
                <a:moveTo>
                  <a:pt x="0" y="0"/>
                </a:moveTo>
                <a:lnTo>
                  <a:pt x="2013521" y="0"/>
                </a:lnTo>
                <a:lnTo>
                  <a:pt x="2013521" y="1932981"/>
                </a:lnTo>
                <a:lnTo>
                  <a:pt x="0" y="193298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-329967" y="-240468"/>
            <a:ext cx="2285127" cy="2085178"/>
          </a:xfrm>
          <a:custGeom>
            <a:avLst/>
            <a:gdLst/>
            <a:ahLst/>
            <a:cxnLst/>
            <a:rect r="r" b="b" t="t" l="l"/>
            <a:pathLst>
              <a:path h="2085178" w="2285127">
                <a:moveTo>
                  <a:pt x="0" y="0"/>
                </a:moveTo>
                <a:lnTo>
                  <a:pt x="2285127" y="0"/>
                </a:lnTo>
                <a:lnTo>
                  <a:pt x="2285127" y="2085178"/>
                </a:lnTo>
                <a:lnTo>
                  <a:pt x="0" y="208517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385518">
            <a:off x="4052412" y="-1214452"/>
            <a:ext cx="3079129" cy="2709633"/>
          </a:xfrm>
          <a:custGeom>
            <a:avLst/>
            <a:gdLst/>
            <a:ahLst/>
            <a:cxnLst/>
            <a:rect r="r" b="b" t="t" l="l"/>
            <a:pathLst>
              <a:path h="2709633" w="3079129">
                <a:moveTo>
                  <a:pt x="0" y="0"/>
                </a:moveTo>
                <a:lnTo>
                  <a:pt x="3079129" y="0"/>
                </a:lnTo>
                <a:lnTo>
                  <a:pt x="3079129" y="2709633"/>
                </a:lnTo>
                <a:lnTo>
                  <a:pt x="0" y="2709633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76959" y="5546038"/>
            <a:ext cx="1678201" cy="1802755"/>
          </a:xfrm>
          <a:custGeom>
            <a:avLst/>
            <a:gdLst/>
            <a:ahLst/>
            <a:cxnLst/>
            <a:rect r="r" b="b" t="t" l="l"/>
            <a:pathLst>
              <a:path h="1802755" w="1678201">
                <a:moveTo>
                  <a:pt x="0" y="0"/>
                </a:moveTo>
                <a:lnTo>
                  <a:pt x="1678201" y="0"/>
                </a:lnTo>
                <a:lnTo>
                  <a:pt x="1678201" y="1802755"/>
                </a:lnTo>
                <a:lnTo>
                  <a:pt x="0" y="180275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753681">
            <a:off x="16096876" y="5369535"/>
            <a:ext cx="1591097" cy="1440666"/>
          </a:xfrm>
          <a:custGeom>
            <a:avLst/>
            <a:gdLst/>
            <a:ahLst/>
            <a:cxnLst/>
            <a:rect r="r" b="b" t="t" l="l"/>
            <a:pathLst>
              <a:path h="1440666" w="1591097">
                <a:moveTo>
                  <a:pt x="0" y="0"/>
                </a:moveTo>
                <a:lnTo>
                  <a:pt x="1591096" y="0"/>
                </a:lnTo>
                <a:lnTo>
                  <a:pt x="1591096" y="1440666"/>
                </a:lnTo>
                <a:lnTo>
                  <a:pt x="0" y="144066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1140183">
            <a:off x="15965017" y="-462232"/>
            <a:ext cx="2588567" cy="2528706"/>
          </a:xfrm>
          <a:custGeom>
            <a:avLst/>
            <a:gdLst/>
            <a:ahLst/>
            <a:cxnLst/>
            <a:rect r="r" b="b" t="t" l="l"/>
            <a:pathLst>
              <a:path h="2528706" w="2588567">
                <a:moveTo>
                  <a:pt x="0" y="0"/>
                </a:moveTo>
                <a:lnTo>
                  <a:pt x="2588566" y="0"/>
                </a:lnTo>
                <a:lnTo>
                  <a:pt x="2588566" y="2528706"/>
                </a:lnTo>
                <a:lnTo>
                  <a:pt x="0" y="2528706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-1601813">
            <a:off x="811825" y="8921800"/>
            <a:ext cx="1829470" cy="1742986"/>
          </a:xfrm>
          <a:custGeom>
            <a:avLst/>
            <a:gdLst/>
            <a:ahLst/>
            <a:cxnLst/>
            <a:rect r="r" b="b" t="t" l="l"/>
            <a:pathLst>
              <a:path h="1742986" w="1829470">
                <a:moveTo>
                  <a:pt x="0" y="0"/>
                </a:moveTo>
                <a:lnTo>
                  <a:pt x="1829470" y="0"/>
                </a:lnTo>
                <a:lnTo>
                  <a:pt x="1829470" y="1742986"/>
                </a:lnTo>
                <a:lnTo>
                  <a:pt x="0" y="1742986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2320668">
            <a:off x="4915408" y="8721966"/>
            <a:ext cx="1353137" cy="1072669"/>
          </a:xfrm>
          <a:custGeom>
            <a:avLst/>
            <a:gdLst/>
            <a:ahLst/>
            <a:cxnLst/>
            <a:rect r="r" b="b" t="t" l="l"/>
            <a:pathLst>
              <a:path h="1072669" w="1353137">
                <a:moveTo>
                  <a:pt x="0" y="0"/>
                </a:moveTo>
                <a:lnTo>
                  <a:pt x="1353137" y="0"/>
                </a:lnTo>
                <a:lnTo>
                  <a:pt x="1353137" y="1072668"/>
                </a:lnTo>
                <a:lnTo>
                  <a:pt x="0" y="1072668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alphaModFix amt="82000"/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-830721">
            <a:off x="2351441" y="1207255"/>
            <a:ext cx="1886530" cy="1972607"/>
          </a:xfrm>
          <a:custGeom>
            <a:avLst/>
            <a:gdLst/>
            <a:ahLst/>
            <a:cxnLst/>
            <a:rect r="r" b="b" t="t" l="l"/>
            <a:pathLst>
              <a:path h="1972607" w="1886530">
                <a:moveTo>
                  <a:pt x="0" y="0"/>
                </a:moveTo>
                <a:lnTo>
                  <a:pt x="1886530" y="0"/>
                </a:lnTo>
                <a:lnTo>
                  <a:pt x="1886530" y="1972607"/>
                </a:lnTo>
                <a:lnTo>
                  <a:pt x="0" y="1972607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true" flipV="false" rot="-958579">
            <a:off x="11755434" y="-163576"/>
            <a:ext cx="1362015" cy="1667295"/>
          </a:xfrm>
          <a:custGeom>
            <a:avLst/>
            <a:gdLst/>
            <a:ahLst/>
            <a:cxnLst/>
            <a:rect r="r" b="b" t="t" l="l"/>
            <a:pathLst>
              <a:path h="1667295" w="1362015">
                <a:moveTo>
                  <a:pt x="1362016" y="0"/>
                </a:moveTo>
                <a:lnTo>
                  <a:pt x="0" y="0"/>
                </a:lnTo>
                <a:lnTo>
                  <a:pt x="0" y="1667295"/>
                </a:lnTo>
                <a:lnTo>
                  <a:pt x="1362016" y="1667295"/>
                </a:lnTo>
                <a:lnTo>
                  <a:pt x="1362016" y="0"/>
                </a:lnTo>
                <a:close/>
              </a:path>
            </a:pathLst>
          </a:custGeom>
          <a:blipFill>
            <a:blip r:embed="rId31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-1475115">
            <a:off x="7316931" y="9662467"/>
            <a:ext cx="1641745" cy="1248616"/>
          </a:xfrm>
          <a:custGeom>
            <a:avLst/>
            <a:gdLst/>
            <a:ahLst/>
            <a:cxnLst/>
            <a:rect r="r" b="b" t="t" l="l"/>
            <a:pathLst>
              <a:path h="1248616" w="1641745">
                <a:moveTo>
                  <a:pt x="0" y="0"/>
                </a:moveTo>
                <a:lnTo>
                  <a:pt x="1641745" y="0"/>
                </a:lnTo>
                <a:lnTo>
                  <a:pt x="1641745" y="1248616"/>
                </a:lnTo>
                <a:lnTo>
                  <a:pt x="0" y="1248616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DAGiKE4ti84</dc:identifier>
  <dcterms:modified xsi:type="dcterms:W3CDTF">2011-08-01T06:04:30Z</dcterms:modified>
  <cp:revision>1</cp:revision>
  <dc:title>Testo del paragrafo</dc:title>
</cp:coreProperties>
</file>